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260" r:id="rId3"/>
    <p:sldId id="267" r:id="rId4"/>
    <p:sldId id="268" r:id="rId5"/>
    <p:sldId id="269" r:id="rId6"/>
    <p:sldId id="266" r:id="rId7"/>
    <p:sldId id="265" r:id="rId8"/>
  </p:sldIdLst>
  <p:sldSz cx="9144000" cy="6858000" type="screen4x3"/>
  <p:notesSz cx="6669088" cy="9926638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rial Black" pitchFamily="34" charset="0"/>
      <p:bold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ECE"/>
    <a:srgbClr val="BEC1BB"/>
    <a:srgbClr val="E1E4E6"/>
    <a:srgbClr val="5859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58" autoAdjust="0"/>
  </p:normalViewPr>
  <p:slideViewPr>
    <p:cSldViewPr>
      <p:cViewPr>
        <p:scale>
          <a:sx n="110" d="100"/>
          <a:sy n="110" d="100"/>
        </p:scale>
        <p:origin x="-1560" y="-78"/>
      </p:cViewPr>
      <p:guideLst>
        <p:guide orient="horz" pos="2160"/>
        <p:guide orient="horz" pos="1026"/>
        <p:guide orient="horz" pos="3838"/>
        <p:guide pos="2880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990" y="-102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9"/>
          </a:xfrm>
          <a:prstGeom prst="rect">
            <a:avLst/>
          </a:prstGeom>
        </p:spPr>
        <p:txBody>
          <a:bodyPr vert="horz" lIns="90472" tIns="45236" rIns="90472" bIns="4523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9"/>
          </a:xfrm>
          <a:prstGeom prst="rect">
            <a:avLst/>
          </a:prstGeom>
        </p:spPr>
        <p:txBody>
          <a:bodyPr vert="horz" lIns="90472" tIns="45236" rIns="90472" bIns="45236" rtlCol="0"/>
          <a:lstStyle>
            <a:lvl1pPr algn="r">
              <a:defRPr sz="1200"/>
            </a:lvl1pPr>
          </a:lstStyle>
          <a:p>
            <a:fld id="{43915CF1-EDD5-4F06-982A-7CE0DB4D9734}" type="datetime1">
              <a:rPr lang="de-DE" smtClean="0"/>
              <a:pPr/>
              <a:t>06.03.2017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8"/>
          </a:xfrm>
          <a:prstGeom prst="rect">
            <a:avLst/>
          </a:prstGeom>
        </p:spPr>
        <p:txBody>
          <a:bodyPr vert="horz" lIns="90472" tIns="45236" rIns="90472" bIns="45236" rtlCol="0" anchor="b"/>
          <a:lstStyle>
            <a:lvl1pPr algn="l">
              <a:defRPr sz="1200"/>
            </a:lvl1pPr>
          </a:lstStyle>
          <a:p>
            <a:r>
              <a:rPr lang="de-DE" smtClean="0"/>
              <a:t>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8"/>
          </a:xfrm>
          <a:prstGeom prst="rect">
            <a:avLst/>
          </a:prstGeom>
        </p:spPr>
        <p:txBody>
          <a:bodyPr vert="horz" lIns="90472" tIns="45236" rIns="90472" bIns="45236" rtlCol="0" anchor="b"/>
          <a:lstStyle>
            <a:lvl1pPr algn="r">
              <a:defRPr sz="1200"/>
            </a:lvl1pPr>
          </a:lstStyle>
          <a:p>
            <a:fld id="{CC06C2F7-EF70-432D-9FCF-AB93FE93963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472" tIns="45236" rIns="90472" bIns="4523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472" tIns="45236" rIns="90472" bIns="45236" rtlCol="0"/>
          <a:lstStyle>
            <a:lvl1pPr algn="r">
              <a:defRPr sz="1200"/>
            </a:lvl1pPr>
          </a:lstStyle>
          <a:p>
            <a:fld id="{1813605C-AD40-434A-8EE3-F6B032B45938}" type="datetime1">
              <a:rPr lang="de-DE" smtClean="0"/>
              <a:pPr/>
              <a:t>06.03.2017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2" tIns="45236" rIns="90472" bIns="4523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0472" tIns="45236" rIns="90472" bIns="4523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0472" tIns="45236" rIns="90472" bIns="45236" rtlCol="0" anchor="b"/>
          <a:lstStyle>
            <a:lvl1pPr algn="l">
              <a:defRPr sz="1200"/>
            </a:lvl1pPr>
          </a:lstStyle>
          <a:p>
            <a:r>
              <a:rPr lang="de-DE" smtClean="0"/>
              <a:t>ul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0472" tIns="45236" rIns="90472" bIns="45236" rtlCol="0" anchor="b"/>
          <a:lstStyle>
            <a:lvl1pPr algn="r">
              <a:defRPr sz="1200"/>
            </a:lvl1pPr>
          </a:lstStyle>
          <a:p>
            <a:fld id="{3C47DA24-C91C-418E-AD3A-8B31C839B0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7DA24-C91C-418E-AD3A-8B31C839B077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ul</a:t>
            </a: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SEL Deckblat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700808"/>
            <a:ext cx="6120680" cy="21602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smtClean="0"/>
              <a:t>PRÄSENTATIONSTITEL DURCH KLICKEN BEARBEITEN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611560" y="64886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11560" y="4005064"/>
            <a:ext cx="6120680" cy="20162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SEL leer ohne Pagina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"/>
            <a:ext cx="6120680" cy="11247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3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smtClean="0"/>
              <a:t>ÜBERSCHRIFT </a:t>
            </a:r>
            <a:br>
              <a:rPr lang="de-DE" dirty="0" smtClean="0"/>
            </a:br>
            <a:r>
              <a:rPr lang="de-DE" dirty="0" smtClean="0"/>
              <a:t>DURCH KLICKEN BEARBEITEN </a:t>
            </a:r>
          </a:p>
          <a:p>
            <a:pPr lvl="0"/>
            <a:r>
              <a:rPr lang="de-DE" dirty="0" smtClean="0"/>
              <a:t>BIS DREI ZEILEN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611560" y="64886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2017-03-06  AWT FB/lo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E8ED1E-C9EF-4FF8-9B23-46FA5DFE9C2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Adhesives - Okatmos® star 100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SEL leer mit Pagina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"/>
            <a:ext cx="6120680" cy="11247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3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smtClean="0"/>
              <a:t>ÜBERSCHRIFT </a:t>
            </a:r>
            <a:br>
              <a:rPr lang="de-DE" dirty="0" smtClean="0"/>
            </a:br>
            <a:r>
              <a:rPr lang="de-DE" dirty="0" smtClean="0"/>
              <a:t>DURCH KLICKEN BEARBEITEN </a:t>
            </a:r>
          </a:p>
          <a:p>
            <a:pPr lvl="0"/>
            <a:r>
              <a:rPr lang="de-DE" dirty="0" smtClean="0"/>
              <a:t>BIS DREI ZEILEN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smtClean="0"/>
              <a:t>2017-03-06  AWT FB/lo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4E8ED1E-C9EF-4FF8-9B23-46FA5DFE9C2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Adhesives - Okatmos® star 100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ESEL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"/>
            <a:ext cx="6120680" cy="11247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3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smtClean="0"/>
              <a:t>ÜBERSCHRIFT </a:t>
            </a:r>
            <a:br>
              <a:rPr lang="de-DE" dirty="0" smtClean="0"/>
            </a:br>
            <a:r>
              <a:rPr lang="de-DE" dirty="0" smtClean="0"/>
              <a:t>DURCH KLICKEN BEARBEITEN </a:t>
            </a:r>
          </a:p>
          <a:p>
            <a:pPr lvl="0"/>
            <a:r>
              <a:rPr lang="de-DE" dirty="0" smtClean="0"/>
              <a:t>BIS DREI ZEILEN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11560" y="1628775"/>
            <a:ext cx="4824412" cy="4464521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5868143" y="1628775"/>
            <a:ext cx="2664669" cy="18002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6"/>
          </p:nvPr>
        </p:nvSpPr>
        <p:spPr>
          <a:xfrm>
            <a:off x="5868144" y="3573016"/>
            <a:ext cx="2664669" cy="18002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5867400" y="5516563"/>
            <a:ext cx="2665413" cy="576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smtClean="0"/>
              <a:t>2017-03-06  AWT FB/lo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4E8ED1E-C9EF-4FF8-9B23-46FA5DFE9C2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/>
              <a:t>Adhesives - Okatmos® star 100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 descr="K_D_U_4C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"/>
            <a:ext cx="2575570" cy="12431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K_D_U_4C_ne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5559" y="188640"/>
            <a:ext cx="1732171" cy="83604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601216" y="6453336"/>
            <a:ext cx="1810544" cy="40466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/>
            </a:lvl1pPr>
          </a:lstStyle>
          <a:p>
            <a:r>
              <a:rPr lang="de-DE" smtClean="0"/>
              <a:t>2017-03-06  AWT FB/lo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5040560" cy="40466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/>
            </a:lvl1pPr>
          </a:lstStyle>
          <a:p>
            <a:r>
              <a:rPr lang="de-DE" smtClean="0"/>
              <a:t>Adhesives - Okatmos® star 100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320" y="6453336"/>
            <a:ext cx="1090464" cy="4046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/>
            </a:lvl1pPr>
          </a:lstStyle>
          <a:p>
            <a:fld id="{F4E8ED1E-C9EF-4FF8-9B23-46FA5DFE9C2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smtClean="0">
                <a:latin typeface="+mn-lt"/>
              </a:rPr>
              <a:t>ADHESIVES</a:t>
            </a:r>
            <a:endParaRPr lang="en-AU" b="1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b="1" smtClean="0"/>
              <a:t>Okatmos</a:t>
            </a:r>
            <a:r>
              <a:rPr lang="en-AU" b="1" baseline="30000" smtClean="0">
                <a:cs typeface="Arial"/>
              </a:rPr>
              <a:t>®</a:t>
            </a:r>
            <a:r>
              <a:rPr lang="en-AU" b="1" smtClean="0"/>
              <a:t> star 100</a:t>
            </a:r>
          </a:p>
          <a:p>
            <a:r>
              <a:rPr lang="en-AU" sz="2000" smtClean="0"/>
              <a:t>Fast setting one side adhesive</a:t>
            </a:r>
            <a:endParaRPr lang="en-A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>
                <a:latin typeface="+mn-lt"/>
              </a:rPr>
              <a:t>Fast setting one side adhesive</a:t>
            </a:r>
          </a:p>
          <a:p>
            <a:r>
              <a:rPr lang="en-AU" b="1" dirty="0" smtClean="0">
                <a:latin typeface="+mn-lt"/>
              </a:rPr>
              <a:t>Okatmos</a:t>
            </a:r>
            <a:r>
              <a:rPr lang="en-AU" b="1" baseline="30000" dirty="0" smtClean="0">
                <a:latin typeface="+mn-lt"/>
                <a:cs typeface="Arial"/>
              </a:rPr>
              <a:t>®</a:t>
            </a:r>
            <a:r>
              <a:rPr lang="en-AU" b="1" dirty="0" smtClean="0">
                <a:latin typeface="+mn-lt"/>
              </a:rPr>
              <a:t> star 100</a:t>
            </a:r>
            <a:endParaRPr lang="en-AU" b="1" dirty="0">
              <a:latin typeface="+mn-lt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smtClean="0"/>
              <a:t>2017-03-06  AWT FB/lo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4E8ED1E-C9EF-4FF8-9B23-46FA5DFE9C2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ctr"/>
            <a:r>
              <a:rPr lang="de-DE" smtClean="0"/>
              <a:t>Adhesives - Okatmos® star 100</a:t>
            </a:r>
            <a:endParaRPr lang="de-DE" dirty="0"/>
          </a:p>
        </p:txBody>
      </p:sp>
      <p:pic>
        <p:nvPicPr>
          <p:cNvPr id="13" name="Grafik 12" descr="http://www.kiesel.com/fileadmin/kiesel/de/Redaktion/produktkatalog/symbole/de/5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45332"/>
            <a:ext cx="1247810" cy="4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5571486" y="1916832"/>
            <a:ext cx="30243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66700">
              <a:spcAft>
                <a:spcPts val="4800"/>
              </a:spcAft>
              <a:buFont typeface="Arial" pitchFamily="34" charset="0"/>
              <a:buChar char="•"/>
            </a:pPr>
            <a:r>
              <a:rPr lang="en-AU" dirty="0" smtClean="0"/>
              <a:t> 	short ventilation time</a:t>
            </a:r>
          </a:p>
          <a:p>
            <a:pPr defTabSz="266700">
              <a:spcAft>
                <a:spcPts val="4800"/>
              </a:spcAft>
              <a:buFont typeface="Arial" pitchFamily="34" charset="0"/>
              <a:buChar char="•"/>
            </a:pPr>
            <a:r>
              <a:rPr lang="en-AU" dirty="0" smtClean="0"/>
              <a:t> 	very low emission</a:t>
            </a:r>
          </a:p>
          <a:p>
            <a:pPr defTabSz="266700">
              <a:spcAft>
                <a:spcPts val="4800"/>
              </a:spcAft>
              <a:buFont typeface="Arial" pitchFamily="34" charset="0"/>
              <a:buChar char="•"/>
            </a:pPr>
            <a:r>
              <a:rPr lang="en-AU" dirty="0" smtClean="0"/>
              <a:t> 	universally applicable</a:t>
            </a:r>
          </a:p>
          <a:p>
            <a:pPr defTabSz="266700">
              <a:spcAft>
                <a:spcPts val="4800"/>
              </a:spcAft>
              <a:buFont typeface="Arial" pitchFamily="34" charset="0"/>
              <a:buChar char="•"/>
            </a:pPr>
            <a:r>
              <a:rPr lang="en-AU" dirty="0" smtClean="0"/>
              <a:t> 	easy to spread</a:t>
            </a:r>
          </a:p>
          <a:p>
            <a:pPr defTabSz="266700">
              <a:spcAft>
                <a:spcPts val="4800"/>
              </a:spcAft>
              <a:buFont typeface="Arial" pitchFamily="34" charset="0"/>
              <a:buChar char="•"/>
            </a:pPr>
            <a:r>
              <a:rPr lang="en-AU" dirty="0" smtClean="0"/>
              <a:t>	</a:t>
            </a:r>
            <a:r>
              <a:rPr lang="de-DE" dirty="0" smtClean="0"/>
              <a:t> </a:t>
            </a:r>
            <a:r>
              <a:rPr lang="de-DE" dirty="0" err="1" smtClean="0"/>
              <a:t>sanitising</a:t>
            </a:r>
            <a:r>
              <a:rPr lang="de-DE" dirty="0" smtClean="0"/>
              <a:t> </a:t>
            </a:r>
            <a:r>
              <a:rPr lang="de-DE" dirty="0" err="1" smtClean="0"/>
              <a:t>action</a:t>
            </a:r>
            <a:endParaRPr lang="en-AU" dirty="0"/>
          </a:p>
        </p:txBody>
      </p:sp>
      <p:pic>
        <p:nvPicPr>
          <p:cNvPr id="11" name="Grafik 10" descr="K_OkatmosStar100_E_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88380"/>
            <a:ext cx="4304146" cy="34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http://www.kiesel.com/fileadmin/kiesel/de/Redaktion/produktkatalog/symbole/de/5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628775"/>
            <a:ext cx="809906" cy="118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EC1__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628775"/>
            <a:ext cx="1017290" cy="101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 smtClean="0">
                <a:latin typeface="+mn-lt"/>
              </a:rPr>
              <a:t>Which floor coverings</a:t>
            </a:r>
          </a:p>
          <a:p>
            <a:r>
              <a:rPr lang="en-AU" b="1" dirty="0" smtClean="0">
                <a:latin typeface="+mn-lt"/>
              </a:rPr>
              <a:t>can be glued?</a:t>
            </a:r>
            <a:endParaRPr lang="en-AU" b="1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smtClean="0"/>
              <a:t>2017-03-06  AWT FB/lo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4E8ED1E-C9EF-4FF8-9B23-46FA5DFE9C2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ctr"/>
            <a:r>
              <a:rPr lang="de-DE" smtClean="0"/>
              <a:t>Adhesives - Okatmos® star 100</a:t>
            </a:r>
            <a:endParaRPr lang="de-DE" dirty="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810000" y="1630541"/>
            <a:ext cx="4794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dirty="0" smtClean="0"/>
              <a:t>Homogeneous und heterogeneous</a:t>
            </a:r>
          </a:p>
          <a:p>
            <a:r>
              <a:rPr lang="en-AU" dirty="0" smtClean="0"/>
              <a:t>PVC floor coverings in sheets and tiles</a:t>
            </a:r>
            <a:endParaRPr lang="en-AU" dirty="0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810000" y="2699628"/>
            <a:ext cx="479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dirty="0" smtClean="0"/>
              <a:t>Cushion-Vinyl (CV floorings)</a:t>
            </a:r>
            <a:endParaRPr lang="en-AU" dirty="0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810000" y="3555098"/>
            <a:ext cx="479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dirty="0" smtClean="0"/>
              <a:t>LVT in tiles and planks</a:t>
            </a:r>
            <a:endParaRPr lang="en-AU" dirty="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810000" y="4438853"/>
            <a:ext cx="4794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dirty="0" smtClean="0"/>
              <a:t>Rubber floor coverings of 2-4 mm</a:t>
            </a:r>
          </a:p>
          <a:p>
            <a:r>
              <a:rPr lang="en-AU" dirty="0" smtClean="0"/>
              <a:t>in sheets and tiles</a:t>
            </a:r>
            <a:endParaRPr lang="en-AU" dirty="0"/>
          </a:p>
        </p:txBody>
      </p:sp>
      <p:sp>
        <p:nvSpPr>
          <p:cNvPr id="29" name="AutoShape 16" descr="C:\Dokumente und Einstellungen\Lorenz.KIESELCOM\Eigene Dateien\Eigene Bilder\2006-03 (Mrz)\Gummi Klein.jpg"/>
          <p:cNvSpPr>
            <a:spLocks noChangeArrowheads="1"/>
          </p:cNvSpPr>
          <p:nvPr/>
        </p:nvSpPr>
        <p:spPr bwMode="auto">
          <a:xfrm>
            <a:off x="1059632" y="3972272"/>
            <a:ext cx="1712168" cy="1472952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Left">
              <a:rot lat="16199998" lon="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6580A9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810000" y="5392209"/>
            <a:ext cx="4794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dirty="0" smtClean="0"/>
              <a:t>Textile floor coverings</a:t>
            </a:r>
          </a:p>
          <a:p>
            <a:r>
              <a:rPr lang="en-AU" dirty="0" smtClean="0"/>
              <a:t>with latex-, PVC- and PUR backing</a:t>
            </a:r>
            <a:endParaRPr lang="en-AU" dirty="0"/>
          </a:p>
        </p:txBody>
      </p:sp>
      <p:sp>
        <p:nvSpPr>
          <p:cNvPr id="31" name="AutoShape 18" descr="C:\Dokumente und Einstellungen\Lorenz.KIESELCOM\Eigene Dateien\Eigene Bilder\2006-03 (Mrz)\Bild Klein.jpg"/>
          <p:cNvSpPr>
            <a:spLocks noChangeArrowheads="1"/>
          </p:cNvSpPr>
          <p:nvPr/>
        </p:nvSpPr>
        <p:spPr bwMode="auto">
          <a:xfrm>
            <a:off x="1059632" y="3030016"/>
            <a:ext cx="1712168" cy="1472952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Left">
              <a:rot lat="16199998" lon="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CF7F55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2" name="AutoShape 19" descr="C:\Dokumente und Einstellungen\Lorenz.KIESELCOM\Eigene Dateien\Eigene Bilder\2006-02 (Feb)\Vertreter FB 2006\cv_II.jpeg"/>
          <p:cNvSpPr>
            <a:spLocks noChangeArrowheads="1"/>
          </p:cNvSpPr>
          <p:nvPr/>
        </p:nvSpPr>
        <p:spPr bwMode="auto">
          <a:xfrm>
            <a:off x="1059632" y="2100064"/>
            <a:ext cx="1712168" cy="1472952"/>
          </a:xfrm>
          <a:prstGeom prst="roundRect">
            <a:avLst>
              <a:gd name="adj" fmla="val 16667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Left">
              <a:rot lat="16199998" lon="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B7A895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3" name="AutoShape 20" descr="C:\Dokumente und Einstellungen\Lorenz.KIESELCOM\Eigene Dateien\Eigene Bilder\2006-03 (Mrz)\PVC homogen.jpg"/>
          <p:cNvSpPr>
            <a:spLocks noChangeArrowheads="1"/>
          </p:cNvSpPr>
          <p:nvPr/>
        </p:nvSpPr>
        <p:spPr bwMode="auto">
          <a:xfrm>
            <a:off x="1059632" y="1185664"/>
            <a:ext cx="1712168" cy="1472952"/>
          </a:xfrm>
          <a:prstGeom prst="roundRect">
            <a:avLst>
              <a:gd name="adj" fmla="val 16667"/>
            </a:avLst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Left">
              <a:rot lat="16199998" lon="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5D81CB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4" name="AutoShape 21" descr="C:\Dokumente und Einstellungen\Lorenz.KIESELCOM\Eigene Dateien\Eigene Bilder\2006-03 (Mrz)\teppich-1.jpg"/>
          <p:cNvSpPr>
            <a:spLocks noChangeArrowheads="1"/>
          </p:cNvSpPr>
          <p:nvPr/>
        </p:nvSpPr>
        <p:spPr bwMode="auto">
          <a:xfrm>
            <a:off x="1059632" y="4927848"/>
            <a:ext cx="1712168" cy="1472952"/>
          </a:xfrm>
          <a:prstGeom prst="roundRect">
            <a:avLst>
              <a:gd name="adj" fmla="val 16667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Left">
              <a:rot lat="16199998" lon="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C36960"/>
            </a:extrusionClr>
          </a:sp3d>
        </p:spPr>
        <p:txBody>
          <a:bodyPr wrap="none" anchor="ctr">
            <a:flatTx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 smtClean="0">
                <a:latin typeface="+mn-lt"/>
              </a:rPr>
              <a:t>What is to be </a:t>
            </a:r>
            <a:r>
              <a:rPr lang="en-AU" b="1" dirty="0" err="1" smtClean="0">
                <a:latin typeface="+mn-lt"/>
              </a:rPr>
              <a:t>consedered</a:t>
            </a:r>
            <a:endParaRPr lang="en-AU" b="1" dirty="0" smtClean="0">
              <a:latin typeface="+mn-lt"/>
            </a:endParaRPr>
          </a:p>
          <a:p>
            <a:r>
              <a:rPr lang="en-AU" b="1" dirty="0" smtClean="0">
                <a:latin typeface="+mn-lt"/>
              </a:rPr>
              <a:t>for the bonding?</a:t>
            </a:r>
            <a:endParaRPr lang="en-AU" b="1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smtClean="0"/>
              <a:t>2017-03-06  AWT FB/lo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4E8ED1E-C9EF-4FF8-9B23-46FA5DFE9C2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ctr"/>
            <a:r>
              <a:rPr lang="de-DE" smtClean="0"/>
              <a:t>Adhesives - Okatmos® star 100</a:t>
            </a:r>
            <a:endParaRPr lang="de-DE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11362" y="1673349"/>
            <a:ext cx="648072" cy="41456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11362" y="2734798"/>
            <a:ext cx="648072" cy="41456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47664" y="1628800"/>
            <a:ext cx="705658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installations instructions from flooring manufacturers must </a:t>
            </a:r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be considered.</a:t>
            </a:r>
          </a:p>
          <a:p>
            <a:pPr>
              <a:lnSpc>
                <a:spcPct val="150000"/>
              </a:lnSpc>
            </a:pPr>
            <a:endParaRPr lang="de-DE" dirty="0" smtClean="0"/>
          </a:p>
          <a:p>
            <a:r>
              <a:rPr lang="en-AU" dirty="0" smtClean="0"/>
              <a:t>When bonding rubber and LVT coverings the substrates must be adequately prepared through </a:t>
            </a:r>
            <a:r>
              <a:rPr lang="en-AU" dirty="0" err="1" smtClean="0"/>
              <a:t>leveling</a:t>
            </a:r>
            <a:r>
              <a:rPr lang="en-AU" dirty="0" smtClean="0"/>
              <a:t> or patching compounds.</a:t>
            </a:r>
          </a:p>
          <a:p>
            <a:pPr>
              <a:lnSpc>
                <a:spcPct val="50000"/>
              </a:lnSpc>
            </a:pPr>
            <a:endParaRPr lang="en-AU" dirty="0" smtClean="0"/>
          </a:p>
          <a:p>
            <a:pPr defTabSz="361950">
              <a:buFont typeface="Wingdings" pitchFamily="2" charset="2"/>
              <a:buChar char="ü"/>
            </a:pPr>
            <a:r>
              <a:rPr lang="en-AU" dirty="0" smtClean="0"/>
              <a:t> 	absorbent surfaces et least 2 mm.</a:t>
            </a:r>
          </a:p>
          <a:p>
            <a:pPr defTabSz="361950">
              <a:lnSpc>
                <a:spcPct val="50000"/>
              </a:lnSpc>
            </a:pPr>
            <a:endParaRPr lang="en-AU" dirty="0" smtClean="0"/>
          </a:p>
          <a:p>
            <a:pPr defTabSz="361950">
              <a:buFont typeface="Wingdings" pitchFamily="2" charset="2"/>
              <a:buChar char="ü"/>
            </a:pPr>
            <a:r>
              <a:rPr lang="en-AU" dirty="0" smtClean="0"/>
              <a:t> 	non absorbent Surfaces at least 3 mm.</a:t>
            </a:r>
          </a:p>
          <a:p>
            <a:pPr defTabSz="361950">
              <a:lnSpc>
                <a:spcPct val="150000"/>
              </a:lnSpc>
            </a:pPr>
            <a:endParaRPr lang="en-AU" dirty="0" smtClean="0"/>
          </a:p>
          <a:p>
            <a:pPr defTabSz="361950"/>
            <a:r>
              <a:rPr lang="en-AU" dirty="0" smtClean="0"/>
              <a:t>The ventilation time / open time </a:t>
            </a:r>
            <a:r>
              <a:rPr lang="en-US" dirty="0" smtClean="0"/>
              <a:t>are varied depending on the type of flooring</a:t>
            </a:r>
            <a:r>
              <a:rPr lang="en-AU" dirty="0" smtClean="0"/>
              <a:t>.</a:t>
            </a:r>
          </a:p>
          <a:p>
            <a:pPr defTabSz="361950">
              <a:lnSpc>
                <a:spcPct val="150000"/>
              </a:lnSpc>
            </a:pPr>
            <a:endParaRPr lang="en-AU" dirty="0" smtClean="0"/>
          </a:p>
          <a:p>
            <a:pPr defTabSz="361950"/>
            <a:r>
              <a:rPr lang="en-US" dirty="0" smtClean="0"/>
              <a:t>The trowel size as well as the consumption should also be selected depending on the type of flooring.</a:t>
            </a:r>
            <a:endParaRPr lang="en-AU" dirty="0" smtClean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11560" y="4382591"/>
            <a:ext cx="648072" cy="41456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11362" y="5321695"/>
            <a:ext cx="648072" cy="41456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Okatmos</a:t>
            </a:r>
            <a:r>
              <a:rPr lang="de-DE" baseline="30000" dirty="0" smtClean="0">
                <a:latin typeface="+mn-lt"/>
                <a:cs typeface="Arial"/>
              </a:rPr>
              <a:t>®</a:t>
            </a:r>
            <a:r>
              <a:rPr lang="de-DE" dirty="0" smtClean="0">
                <a:latin typeface="+mn-lt"/>
              </a:rPr>
              <a:t> star 100</a:t>
            </a:r>
          </a:p>
          <a:p>
            <a:r>
              <a:rPr lang="en-AU" b="1" dirty="0" smtClean="0">
                <a:latin typeface="+mn-lt"/>
              </a:rPr>
              <a:t>Specifications</a:t>
            </a:r>
            <a:endParaRPr lang="en-AU" b="1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smtClean="0"/>
              <a:t>2017-03-06  AWT FB/lo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4E8ED1E-C9EF-4FF8-9B23-46FA5DFE9C2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ctr"/>
            <a:r>
              <a:rPr lang="de-DE" smtClean="0"/>
              <a:t>Adhesives - Okatmos® star 100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611560" y="1655134"/>
          <a:ext cx="7920880" cy="4104000"/>
        </p:xfrm>
        <a:graphic>
          <a:graphicData uri="http://schemas.openxmlformats.org/drawingml/2006/table">
            <a:tbl>
              <a:tblPr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24336"/>
                <a:gridCol w="4896544"/>
              </a:tblGrid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err="1" smtClean="0"/>
                        <a:t>Color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cream</a:t>
                      </a:r>
                      <a:r>
                        <a:rPr lang="en-AU" sz="1600" baseline="0" noProof="0" dirty="0" smtClean="0"/>
                        <a:t> white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Application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interior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Suitable for chair</a:t>
                      </a:r>
                      <a:r>
                        <a:rPr lang="en-AU" sz="1600" baseline="0" noProof="0" dirty="0" smtClean="0"/>
                        <a:t> castors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suitable (according to DIN EN 12529)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Minimum</a:t>
                      </a:r>
                      <a:r>
                        <a:rPr lang="en-AU" sz="1600" baseline="0" noProof="0" dirty="0" smtClean="0"/>
                        <a:t> floor temperature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+</a:t>
                      </a:r>
                      <a:r>
                        <a:rPr lang="en-AU" sz="1600" baseline="0" noProof="0" dirty="0" smtClean="0"/>
                        <a:t>17 °C / 63 °F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Ventilation time</a:t>
                      </a:r>
                      <a:r>
                        <a:rPr lang="en-AU" sz="1600" baseline="0" noProof="0" dirty="0" smtClean="0"/>
                        <a:t> *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approx. 5 – 15 minutes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Open time *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approx. 40 minutes	(covering</a:t>
                      </a:r>
                      <a:r>
                        <a:rPr lang="en-AU" sz="1600" baseline="0" noProof="0" dirty="0" smtClean="0"/>
                        <a:t> dependable)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Ready for installation *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after approx. 24 hours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Final</a:t>
                      </a:r>
                      <a:r>
                        <a:rPr lang="en-AU" sz="1600" baseline="0" noProof="0" dirty="0" smtClean="0"/>
                        <a:t> strength </a:t>
                      </a:r>
                      <a:r>
                        <a:rPr lang="en-AU" sz="1600" noProof="0" dirty="0" smtClean="0"/>
                        <a:t>*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after approx</a:t>
                      </a:r>
                      <a:r>
                        <a:rPr lang="en-AU" sz="1600" baseline="0" noProof="0" dirty="0" smtClean="0"/>
                        <a:t> 72 hours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Floor heating system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suitable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smtClean="0"/>
                        <a:t>GISCODE</a:t>
                      </a:r>
                      <a:endParaRPr lang="en-AU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D 1 according to TRGS 610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smtClean="0"/>
                        <a:t>EMICODE</a:t>
                      </a:r>
                      <a:endParaRPr lang="en-AU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EC 1</a:t>
                      </a:r>
                      <a:r>
                        <a:rPr lang="en-AU" sz="1600" baseline="30000" noProof="0" dirty="0" smtClean="0"/>
                        <a:t> </a:t>
                      </a:r>
                      <a:r>
                        <a:rPr lang="en-AU" sz="1600" noProof="0" dirty="0" smtClean="0"/>
                        <a:t>according to GEV</a:t>
                      </a:r>
                      <a:endParaRPr lang="en-AU" sz="1600" noProof="0" dirty="0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Storage</a:t>
                      </a:r>
                      <a:endParaRPr lang="en-AU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noProof="0" dirty="0" smtClean="0"/>
                        <a:t>store in frost protected areas for up to 12 months</a:t>
                      </a:r>
                      <a:endParaRPr lang="en-AU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39750" y="5857527"/>
            <a:ext cx="6120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  </a:t>
            </a:r>
            <a:r>
              <a:rPr lang="en-AU" sz="1400" dirty="0" smtClean="0"/>
              <a:t>At 68 °F (+20 °C) and 65 relative humidity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 smtClean="0">
                <a:latin typeface="+mn-lt"/>
              </a:rPr>
              <a:t>TOOLS and CONSUMPTION</a:t>
            </a:r>
            <a:endParaRPr lang="en-AU" b="1" dirty="0">
              <a:latin typeface="+mn-lt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smtClean="0"/>
              <a:t>2017-03-06  AWT FB/lo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4E8ED1E-C9EF-4FF8-9B23-46FA5DFE9C2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ctr"/>
            <a:r>
              <a:rPr lang="de-DE" smtClean="0"/>
              <a:t>Adhesives - Okatmos® star 100</a:t>
            </a:r>
            <a:endParaRPr lang="de-DE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611559" y="1630450"/>
          <a:ext cx="7992690" cy="302241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497"/>
                <a:gridCol w="1656184"/>
                <a:gridCol w="1872009"/>
              </a:tblGrid>
              <a:tr h="574414"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Type of coverings</a:t>
                      </a:r>
                      <a:endParaRPr lang="en-A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Trowel</a:t>
                      </a:r>
                      <a:r>
                        <a:rPr lang="en-AU" baseline="0" noProof="0" dirty="0" smtClean="0"/>
                        <a:t> size</a:t>
                      </a:r>
                      <a:endParaRPr lang="en-A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Consumption</a:t>
                      </a:r>
                      <a:endParaRPr lang="en-AU" noProof="0" dirty="0"/>
                    </a:p>
                  </a:txBody>
                  <a:tcPr anchor="ctr"/>
                </a:tc>
              </a:tr>
              <a:tr h="1620000">
                <a:tc>
                  <a:txBody>
                    <a:bodyPr/>
                    <a:lstStyle/>
                    <a:p>
                      <a:pPr algn="l" defTabSz="266700"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n-AU" noProof="0" dirty="0" smtClean="0"/>
                        <a:t> 	Rubber floor coverings of 2-4 mm 			in 	sheets and tiles 					</a:t>
                      </a:r>
                      <a:r>
                        <a:rPr lang="en-AU" baseline="0" noProof="0" dirty="0" smtClean="0"/>
                        <a:t>homogeneous and heterogeneous</a:t>
                      </a:r>
                      <a:endParaRPr lang="en-AU" noProof="0" dirty="0" smtClean="0"/>
                    </a:p>
                    <a:p>
                      <a:pPr algn="l" defTabSz="266700"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n-AU" baseline="0" noProof="0" dirty="0" smtClean="0"/>
                        <a:t> 	LVT coverings in sheets </a:t>
                      </a:r>
                      <a:r>
                        <a:rPr lang="en-AU" baseline="0" noProof="0" smtClean="0"/>
                        <a:t>and tiles</a:t>
                      </a:r>
                      <a:endParaRPr lang="en-AU" baseline="0" noProof="0" dirty="0" smtClean="0"/>
                    </a:p>
                    <a:p>
                      <a:pPr algn="l" defTabSz="266700"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n-AU" baseline="0" noProof="0" dirty="0" smtClean="0"/>
                        <a:t> 	CV floor coverings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TKB A2</a:t>
                      </a:r>
                    </a:p>
                    <a:p>
                      <a:pPr algn="ctr"/>
                      <a:r>
                        <a:rPr lang="en-AU" noProof="0" smtClean="0"/>
                        <a:t>TKB</a:t>
                      </a:r>
                      <a:r>
                        <a:rPr lang="en-AU" baseline="0" noProof="0" smtClean="0"/>
                        <a:t> A3</a:t>
                      </a:r>
                      <a:endParaRPr lang="en-AU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approx. </a:t>
                      </a:r>
                    </a:p>
                    <a:p>
                      <a:pPr algn="ctr"/>
                      <a:r>
                        <a:rPr lang="en-AU" noProof="0" dirty="0" smtClean="0"/>
                        <a:t>300 – 350 g/m²</a:t>
                      </a:r>
                      <a:endParaRPr lang="en-AU" noProof="0" dirty="0"/>
                    </a:p>
                  </a:txBody>
                  <a:tcPr anchor="ctr"/>
                </a:tc>
              </a:tr>
              <a:tr h="828000">
                <a:tc>
                  <a:txBody>
                    <a:bodyPr/>
                    <a:lstStyle/>
                    <a:p>
                      <a:pPr algn="l" defTabSz="266700">
                        <a:buFont typeface="Arial" pitchFamily="34" charset="0"/>
                        <a:buChar char="•"/>
                        <a:tabLst/>
                      </a:pPr>
                      <a:r>
                        <a:rPr lang="en-AU" noProof="0" dirty="0" smtClean="0"/>
                        <a:t> 	Textile coverings with latex-, PVC- and	PUR-backing</a:t>
                      </a:r>
                      <a:endParaRPr lang="en-A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TKB A1</a:t>
                      </a:r>
                      <a:endParaRPr lang="en-AU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approx. </a:t>
                      </a:r>
                    </a:p>
                    <a:p>
                      <a:pPr algn="ctr"/>
                      <a:r>
                        <a:rPr lang="en-AU" noProof="0" dirty="0" smtClean="0"/>
                        <a:t>450 – 500 g/m²</a:t>
                      </a:r>
                      <a:endParaRPr lang="en-AU" noProof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1500336" y="4901664"/>
          <a:ext cx="6096000" cy="1119624"/>
        </p:xfrm>
        <a:graphic>
          <a:graphicData uri="http://schemas.openxmlformats.org/drawingml/2006/table">
            <a:tbl>
              <a:tblPr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1119624">
                <a:tc>
                  <a:txBody>
                    <a:bodyPr/>
                    <a:lstStyle/>
                    <a:p>
                      <a:pPr algn="ctr"/>
                      <a:r>
                        <a:rPr lang="en-AU" noProof="0" smtClean="0"/>
                        <a:t>Packaging</a:t>
                      </a:r>
                    </a:p>
                    <a:p>
                      <a:pPr algn="ctr"/>
                      <a:r>
                        <a:rPr lang="en-AU" noProof="0" smtClean="0"/>
                        <a:t>and</a:t>
                      </a:r>
                      <a:r>
                        <a:rPr lang="en-AU" baseline="0" noProof="0" smtClean="0"/>
                        <a:t> </a:t>
                      </a:r>
                    </a:p>
                    <a:p>
                      <a:pPr algn="ctr"/>
                      <a:r>
                        <a:rPr lang="en-AU" baseline="0" noProof="0" smtClean="0"/>
                        <a:t>palletizing</a:t>
                      </a:r>
                      <a:endParaRPr lang="en-AU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 smtClean="0"/>
                        <a:t>33 x 15 kg plastic buckets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 Kiesel NEU-UL">
  <a:themeElements>
    <a:clrScheme name="Kiesel Farbcode">
      <a:dk1>
        <a:srgbClr val="595959"/>
      </a:dk1>
      <a:lt1>
        <a:srgbClr val="FFFFFF"/>
      </a:lt1>
      <a:dk2>
        <a:srgbClr val="000000"/>
      </a:dk2>
      <a:lt2>
        <a:srgbClr val="FBB900"/>
      </a:lt2>
      <a:accent1>
        <a:srgbClr val="595959"/>
      </a:accent1>
      <a:accent2>
        <a:srgbClr val="FBB900"/>
      </a:accent2>
      <a:accent3>
        <a:srgbClr val="9BBB59"/>
      </a:accent3>
      <a:accent4>
        <a:srgbClr val="4BACC6"/>
      </a:accent4>
      <a:accent5>
        <a:srgbClr val="800080"/>
      </a:accent5>
      <a:accent6>
        <a:srgbClr val="0070C0"/>
      </a:accent6>
      <a:hlink>
        <a:srgbClr val="FBB900"/>
      </a:hlink>
      <a:folHlink>
        <a:srgbClr val="595959"/>
      </a:folHlink>
    </a:clrScheme>
    <a:fontScheme name="Kiese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ESEL Unterseiten">
  <a:themeElements>
    <a:clrScheme name="Kiesel 1">
      <a:dk1>
        <a:srgbClr val="595959"/>
      </a:dk1>
      <a:lt1>
        <a:srgbClr val="FFFFFF"/>
      </a:lt1>
      <a:dk2>
        <a:srgbClr val="000000"/>
      </a:dk2>
      <a:lt2>
        <a:srgbClr val="FBB900"/>
      </a:lt2>
      <a:accent1>
        <a:srgbClr val="595959"/>
      </a:accent1>
      <a:accent2>
        <a:srgbClr val="FBB900"/>
      </a:accent2>
      <a:accent3>
        <a:srgbClr val="9BBB59"/>
      </a:accent3>
      <a:accent4>
        <a:srgbClr val="4BACC6"/>
      </a:accent4>
      <a:accent5>
        <a:srgbClr val="800080"/>
      </a:accent5>
      <a:accent6>
        <a:srgbClr val="0070C0"/>
      </a:accent6>
      <a:hlink>
        <a:srgbClr val="636463"/>
      </a:hlink>
      <a:folHlink>
        <a:srgbClr val="777877"/>
      </a:folHlink>
    </a:clrScheme>
    <a:fontScheme name="Kiese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Kiesel NEU-UL</Template>
  <TotalTime>0</TotalTime>
  <Words>303</Words>
  <Application>Microsoft Office PowerPoint</Application>
  <PresentationFormat>Bildschirmpräsentation (4:3)</PresentationFormat>
  <Paragraphs>96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Wingdings</vt:lpstr>
      <vt:lpstr>Calibri</vt:lpstr>
      <vt:lpstr>Arial Black</vt:lpstr>
      <vt:lpstr>PP Kiesel NEU-UL</vt:lpstr>
      <vt:lpstr>KIESEL Unterseiten</vt:lpstr>
      <vt:lpstr>Folie 1</vt:lpstr>
      <vt:lpstr>Folie 2</vt:lpstr>
      <vt:lpstr>Folie 3</vt:lpstr>
      <vt:lpstr>Folie 4</vt:lpstr>
      <vt:lpstr>Folie 5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Lorenz</dc:creator>
  <cp:lastModifiedBy>Lorenz</cp:lastModifiedBy>
  <cp:revision>69</cp:revision>
  <dcterms:created xsi:type="dcterms:W3CDTF">2014-01-20T08:04:51Z</dcterms:created>
  <dcterms:modified xsi:type="dcterms:W3CDTF">2017-03-06T13:25:01Z</dcterms:modified>
</cp:coreProperties>
</file>